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0" r:id="rId8"/>
    <p:sldId id="266" r:id="rId9"/>
    <p:sldId id="267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74A60-74DA-4621-A8B3-CBAD9664984A}" type="datetimeFigureOut">
              <a:rPr lang="en-US" smtClean="0"/>
              <a:pPr/>
              <a:t>3/28/2008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7F932-8723-4063-B590-A0194C15A023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New views on CMB </a:t>
            </a:r>
            <a:r>
              <a:rPr lang="en-CA" dirty="0" err="1" smtClean="0"/>
              <a:t>Lensing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err="1" smtClean="0"/>
              <a:t>Tingting</a:t>
            </a:r>
            <a:r>
              <a:rPr lang="en-CA" dirty="0" smtClean="0"/>
              <a:t> Lu</a:t>
            </a:r>
          </a:p>
          <a:p>
            <a:r>
              <a:rPr lang="en-CA" dirty="0" err="1" smtClean="0"/>
              <a:t>Ue</a:t>
            </a:r>
            <a:r>
              <a:rPr lang="en-CA" dirty="0" smtClean="0"/>
              <a:t>-Li Pen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Detectability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CMB B-mode lens/tensor separation: work in progress</a:t>
            </a:r>
          </a:p>
          <a:p>
            <a:r>
              <a:rPr lang="en-CA" dirty="0" smtClean="0"/>
              <a:t>21cm </a:t>
            </a:r>
            <a:r>
              <a:rPr lang="en-CA" dirty="0" err="1" smtClean="0"/>
              <a:t>LSS&amp;minihalo</a:t>
            </a:r>
            <a:r>
              <a:rPr lang="en-CA" dirty="0" smtClean="0"/>
              <a:t> </a:t>
            </a:r>
            <a:r>
              <a:rPr lang="en-CA" dirty="0" err="1" smtClean="0"/>
              <a:t>lensing</a:t>
            </a:r>
            <a:r>
              <a:rPr lang="en-CA" dirty="0" smtClean="0"/>
              <a:t>: 10</a:t>
            </a:r>
            <a:r>
              <a:rPr lang="en-CA" baseline="30000" dirty="0" smtClean="0"/>
              <a:t>18</a:t>
            </a:r>
            <a:r>
              <a:rPr lang="en-CA" dirty="0" smtClean="0"/>
              <a:t> halos → r potentially detectable to 10</a:t>
            </a:r>
            <a:r>
              <a:rPr lang="en-CA" baseline="30000" dirty="0" smtClean="0"/>
              <a:t>-10</a:t>
            </a:r>
            <a:r>
              <a:rPr lang="en-CA" dirty="0" smtClean="0"/>
              <a:t>, secondary tensor modes (r≈10</a:t>
            </a:r>
            <a:r>
              <a:rPr lang="en-CA" baseline="30000" dirty="0" smtClean="0"/>
              <a:t>-5</a:t>
            </a:r>
            <a:r>
              <a:rPr lang="en-CA" dirty="0" smtClean="0"/>
              <a:t> Baumann et al 2007), maybe separable.</a:t>
            </a:r>
            <a:endParaRPr lang="en-C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Conclusions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Lensing</a:t>
            </a:r>
            <a:r>
              <a:rPr lang="en-CA" dirty="0" smtClean="0"/>
              <a:t> kappa/gamma estimators more general than deflection angle.  Slightly more optimal for finite field, easier to deploy.</a:t>
            </a:r>
          </a:p>
          <a:p>
            <a:r>
              <a:rPr lang="en-CA" dirty="0" smtClean="0"/>
              <a:t>May allow tensor/</a:t>
            </a:r>
            <a:r>
              <a:rPr lang="en-CA" dirty="0" err="1" smtClean="0"/>
              <a:t>lensing</a:t>
            </a:r>
            <a:r>
              <a:rPr lang="en-CA" dirty="0" smtClean="0"/>
              <a:t> separation in B-mode measurements.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Outline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History</a:t>
            </a:r>
            <a:r>
              <a:rPr lang="en-CA" dirty="0">
                <a:sym typeface="Wingdings" pitchFamily="2" charset="2"/>
              </a:rPr>
              <a:t>:</a:t>
            </a:r>
            <a:r>
              <a:rPr lang="en-CA" dirty="0" smtClean="0"/>
              <a:t> first estimators: </a:t>
            </a:r>
            <a:r>
              <a:rPr lang="en-CA" dirty="0" err="1" smtClean="0"/>
              <a:t>Seljak&amp;Zaldarriaga</a:t>
            </a:r>
            <a:r>
              <a:rPr lang="en-CA" dirty="0" smtClean="0"/>
              <a:t> (1998), optimal estimator: </a:t>
            </a:r>
            <a:r>
              <a:rPr lang="en-CA" dirty="0" err="1" smtClean="0"/>
              <a:t>Hu</a:t>
            </a:r>
            <a:r>
              <a:rPr lang="en-CA" dirty="0" smtClean="0"/>
              <a:t> (2000), first detection: Smith et al (2007), finite field improvement: Lu and Pen (2007</a:t>
            </a:r>
            <a:r>
              <a:rPr lang="en-CA" dirty="0" smtClean="0"/>
              <a:t>), tensor projection (Pen 2008, in prep).</a:t>
            </a:r>
            <a:endParaRPr lang="en-CA" dirty="0" smtClean="0"/>
          </a:p>
          <a:p>
            <a:r>
              <a:rPr lang="en-CA" dirty="0" smtClean="0"/>
              <a:t>Approaches: kappa/gamma, deflection angle</a:t>
            </a:r>
          </a:p>
          <a:p>
            <a:r>
              <a:rPr lang="en-CA" dirty="0" smtClean="0"/>
              <a:t>Optimal </a:t>
            </a:r>
            <a:r>
              <a:rPr lang="en-CA" dirty="0" smtClean="0"/>
              <a:t>solutions</a:t>
            </a:r>
          </a:p>
          <a:p>
            <a:r>
              <a:rPr lang="en-CA" dirty="0" smtClean="0"/>
              <a:t>Tensor/</a:t>
            </a:r>
            <a:r>
              <a:rPr lang="en-CA" dirty="0" err="1" smtClean="0"/>
              <a:t>lensing</a:t>
            </a:r>
            <a:r>
              <a:rPr lang="en-CA" dirty="0" smtClean="0"/>
              <a:t> separation</a:t>
            </a:r>
            <a:endParaRPr lang="en-CA" dirty="0" smtClean="0"/>
          </a:p>
          <a:p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Lensing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Two modes: stretch (kappa), shear (gamma</a:t>
            </a:r>
            <a:r>
              <a:rPr lang="en-CA" dirty="0" smtClean="0"/>
              <a:t>) → 3 observables.</a:t>
            </a:r>
          </a:p>
          <a:p>
            <a:r>
              <a:rPr lang="en-CA" dirty="0" smtClean="0"/>
              <a:t>For geometric </a:t>
            </a:r>
            <a:r>
              <a:rPr lang="en-CA" dirty="0" err="1" smtClean="0"/>
              <a:t>lensing</a:t>
            </a:r>
            <a:r>
              <a:rPr lang="en-CA" dirty="0" smtClean="0"/>
              <a:t>: a) Born approximation: gravitational potential = 1 mode, b) post Born: deflection angle  = 2 modes c) gravity waves: transverse traceless = 3 modes.</a:t>
            </a:r>
            <a:endParaRPr lang="en-CA" dirty="0" smtClean="0"/>
          </a:p>
          <a:p>
            <a:r>
              <a:rPr lang="en-CA" dirty="0" smtClean="0"/>
              <a:t>coordinate </a:t>
            </a:r>
            <a:r>
              <a:rPr lang="en-CA" dirty="0" smtClean="0"/>
              <a:t>transformation breaks </a:t>
            </a:r>
            <a:r>
              <a:rPr lang="en-CA" dirty="0" err="1" smtClean="0"/>
              <a:t>stationarity</a:t>
            </a:r>
            <a:r>
              <a:rPr lang="en-CA" dirty="0" smtClean="0"/>
              <a:t>, still Gaussian.  </a:t>
            </a:r>
            <a:r>
              <a:rPr lang="el-GR" dirty="0" smtClean="0"/>
              <a:t>ξ</a:t>
            </a:r>
            <a:r>
              <a:rPr lang="en-CA" dirty="0" smtClean="0"/>
              <a:t>=</a:t>
            </a:r>
            <a:r>
              <a:rPr lang="el-GR" dirty="0" smtClean="0"/>
              <a:t> </a:t>
            </a:r>
            <a:r>
              <a:rPr lang="el-GR" dirty="0" smtClean="0"/>
              <a:t>ξ</a:t>
            </a:r>
            <a:r>
              <a:rPr lang="en-CA" dirty="0" smtClean="0"/>
              <a:t>(</a:t>
            </a:r>
            <a:r>
              <a:rPr lang="en-CA" dirty="0" err="1" smtClean="0"/>
              <a:t>x,x</a:t>
            </a:r>
            <a:r>
              <a:rPr lang="en-CA" dirty="0" smtClean="0"/>
              <a:t>’)≠</a:t>
            </a:r>
            <a:r>
              <a:rPr lang="el-GR" dirty="0" smtClean="0"/>
              <a:t> ξ</a:t>
            </a:r>
            <a:r>
              <a:rPr lang="en-CA" dirty="0" smtClean="0"/>
              <a:t>(x-x</a:t>
            </a:r>
            <a:r>
              <a:rPr lang="en-CA" dirty="0" smtClean="0"/>
              <a:t>’)</a:t>
            </a:r>
          </a:p>
          <a:p>
            <a:r>
              <a:rPr lang="en-CA" dirty="0" smtClean="0"/>
              <a:t>Optimal reconstruction: estimate new power spectrum.</a:t>
            </a:r>
          </a:p>
          <a:p>
            <a:pPr>
              <a:buNone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Lensing</a:t>
            </a:r>
            <a:r>
              <a:rPr lang="en-CA" dirty="0" smtClean="0"/>
              <a:t> 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Galaxies: z=1-2, already precision mapping, small residual errors </a:t>
            </a:r>
            <a:r>
              <a:rPr lang="en-CA" dirty="0" err="1" smtClean="0"/>
              <a:t>systematics</a:t>
            </a:r>
            <a:r>
              <a:rPr lang="en-CA" dirty="0" smtClean="0"/>
              <a:t> dominated (PSF, photo-z, etc). Methodology different from CMB lens.</a:t>
            </a:r>
          </a:p>
          <a:p>
            <a:r>
              <a:rPr lang="en-CA" dirty="0" smtClean="0"/>
              <a:t>CMB: first T-rho cross correlation detection, B-mode </a:t>
            </a:r>
            <a:r>
              <a:rPr lang="en-CA" dirty="0" err="1" smtClean="0"/>
              <a:t>lensing</a:t>
            </a:r>
            <a:r>
              <a:rPr lang="en-CA" dirty="0" smtClean="0"/>
              <a:t> (SPT-</a:t>
            </a:r>
            <a:r>
              <a:rPr lang="en-CA" dirty="0" err="1" smtClean="0"/>
              <a:t>pol</a:t>
            </a:r>
            <a:r>
              <a:rPr lang="en-CA" dirty="0" smtClean="0"/>
              <a:t>?), precision mapping with Planck/ACT/SPT, multiple experiments under way or planned (Spider, EBEX, </a:t>
            </a:r>
            <a:r>
              <a:rPr lang="en-CA" dirty="0" err="1" smtClean="0"/>
              <a:t>cmbpol</a:t>
            </a:r>
            <a:r>
              <a:rPr lang="en-CA" dirty="0" smtClean="0"/>
              <a:t>, …)</a:t>
            </a:r>
          </a:p>
          <a:p>
            <a:r>
              <a:rPr lang="en-CA" dirty="0" smtClean="0"/>
              <a:t>21cm: Pen 2004, </a:t>
            </a:r>
            <a:r>
              <a:rPr lang="en-CA" dirty="0" err="1" smtClean="0"/>
              <a:t>Zahn</a:t>
            </a:r>
            <a:r>
              <a:rPr lang="en-CA" dirty="0" smtClean="0"/>
              <a:t> </a:t>
            </a:r>
            <a:r>
              <a:rPr lang="en-CA" dirty="0" smtClean="0"/>
              <a:t>&amp; </a:t>
            </a:r>
            <a:r>
              <a:rPr lang="en-CA" dirty="0" err="1" smtClean="0"/>
              <a:t>Zaldarriaga</a:t>
            </a:r>
            <a:r>
              <a:rPr lang="en-CA" dirty="0" smtClean="0"/>
              <a:t> 2006, Lu &amp;Pen 2007: analogous to CMB </a:t>
            </a:r>
            <a:r>
              <a:rPr lang="en-CA" dirty="0" err="1" smtClean="0"/>
              <a:t>lensing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CMB </a:t>
            </a:r>
            <a:r>
              <a:rPr lang="en-CA" dirty="0" err="1" smtClean="0"/>
              <a:t>Lensing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64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-83443"/>
            <a:ext cx="7543800" cy="6941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682375" y="1066800"/>
            <a:ext cx="461665" cy="5562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CA" dirty="0" err="1" smtClean="0"/>
              <a:t>Zaldarriaga</a:t>
            </a:r>
            <a:r>
              <a:rPr lang="en-CA" dirty="0" smtClean="0"/>
              <a:t> and </a:t>
            </a:r>
            <a:r>
              <a:rPr lang="en-CA" dirty="0" err="1" smtClean="0"/>
              <a:t>Seljak</a:t>
            </a:r>
            <a:r>
              <a:rPr lang="en-CA" dirty="0" smtClean="0"/>
              <a:t> (1999)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Find optimal window W(x)</a:t>
            </a:r>
          </a:p>
          <a:p>
            <a:r>
              <a:rPr lang="en-CA" dirty="0" smtClean="0"/>
              <a:t>Wiener filter kappa.</a:t>
            </a:r>
          </a:p>
          <a:p>
            <a:r>
              <a:rPr lang="en-CA" dirty="0" smtClean="0"/>
              <a:t>Analogous for gamma</a:t>
            </a:r>
            <a:endParaRPr lang="en-CA" dirty="0"/>
          </a:p>
        </p:txBody>
      </p:sp>
      <p:pic>
        <p:nvPicPr>
          <p:cNvPr id="165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088" y="1143000"/>
            <a:ext cx="1226933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58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10000"/>
            <a:ext cx="1771650" cy="47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Degeneracy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</a:t>
            </a:r>
            <a:r>
              <a:rPr lang="en-CA" baseline="30000" dirty="0" smtClean="0"/>
              <a:t>2</a:t>
            </a:r>
            <a:r>
              <a:rPr lang="en-CA" dirty="0" smtClean="0"/>
              <a:t> </a:t>
            </a:r>
            <a:r>
              <a:rPr lang="en-CA" dirty="0" err="1" smtClean="0"/>
              <a:t>C</a:t>
            </a:r>
            <a:r>
              <a:rPr lang="en-CA" baseline="-25000" dirty="0" err="1" smtClean="0"/>
              <a:t>l</a:t>
            </a:r>
            <a:r>
              <a:rPr lang="en-CA" dirty="0" smtClean="0"/>
              <a:t>=const: kappa not observable (scale invariant)</a:t>
            </a:r>
          </a:p>
          <a:p>
            <a:r>
              <a:rPr lang="en-CA" dirty="0" err="1" smtClean="0"/>
              <a:t>C</a:t>
            </a:r>
            <a:r>
              <a:rPr lang="en-CA" baseline="-25000" dirty="0" err="1" smtClean="0"/>
              <a:t>l</a:t>
            </a:r>
            <a:r>
              <a:rPr lang="en-CA" dirty="0" smtClean="0"/>
              <a:t>=const: gamma not observable</a:t>
            </a:r>
          </a:p>
          <a:p>
            <a:r>
              <a:rPr lang="en-CA" dirty="0" smtClean="0"/>
              <a:t>Three observables: </a:t>
            </a:r>
            <a:r>
              <a:rPr lang="en-CA" dirty="0" err="1" smtClean="0"/>
              <a:t>lensing</a:t>
            </a:r>
            <a:r>
              <a:rPr lang="en-CA" dirty="0" smtClean="0"/>
              <a:t> maps onto two.  In Born approximation, only onto one mode.</a:t>
            </a:r>
          </a:p>
          <a:p>
            <a:r>
              <a:rPr lang="en-CA" dirty="0" smtClean="0"/>
              <a:t>Potential for distinguishing gravity waves from </a:t>
            </a:r>
            <a:r>
              <a:rPr lang="en-CA" dirty="0" err="1" smtClean="0"/>
              <a:t>lensing</a:t>
            </a:r>
            <a:r>
              <a:rPr lang="en-CA" dirty="0" smtClean="0"/>
              <a:t>: works for 21cm, maybe for B-mode </a:t>
            </a:r>
            <a:r>
              <a:rPr lang="en-CA" dirty="0" err="1" smtClean="0"/>
              <a:t>lensing</a:t>
            </a:r>
            <a:r>
              <a:rPr lang="en-CA" dirty="0" smtClean="0"/>
              <a:t> (c.f. Hirata and </a:t>
            </a:r>
            <a:r>
              <a:rPr lang="en-CA" dirty="0" err="1" smtClean="0"/>
              <a:t>Seljak</a:t>
            </a:r>
            <a:r>
              <a:rPr lang="en-CA" dirty="0" smtClean="0"/>
              <a:t> 2004).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2513" y="1552575"/>
            <a:ext cx="703897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60628" y="142852"/>
            <a:ext cx="7493408" cy="6643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429520" y="5286388"/>
            <a:ext cx="1643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WMAP 3yr</a:t>
            </a:r>
          </a:p>
          <a:p>
            <a:r>
              <a:rPr lang="en-CA" dirty="0" smtClean="0"/>
              <a:t>(from web site)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370</Words>
  <Application>Microsoft Office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New views on CMB Lensing</vt:lpstr>
      <vt:lpstr>Outline</vt:lpstr>
      <vt:lpstr>Lensing</vt:lpstr>
      <vt:lpstr>Lensing Sources</vt:lpstr>
      <vt:lpstr>CMB Lensing</vt:lpstr>
      <vt:lpstr>Slide 6</vt:lpstr>
      <vt:lpstr>Degeneracy</vt:lpstr>
      <vt:lpstr>Slide 8</vt:lpstr>
      <vt:lpstr>Slide 9</vt:lpstr>
      <vt:lpstr>Detectability</vt:lpstr>
      <vt:lpstr>Conclusions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CMB Lensing</dc:title>
  <dc:creator>Ue-Li Pen</dc:creator>
  <cp:lastModifiedBy>Ue-Li Pen</cp:lastModifiedBy>
  <cp:revision>13</cp:revision>
  <dcterms:created xsi:type="dcterms:W3CDTF">2008-03-28T11:23:25Z</dcterms:created>
  <dcterms:modified xsi:type="dcterms:W3CDTF">2008-03-28T14:26:48Z</dcterms:modified>
</cp:coreProperties>
</file>